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5" r:id="rId3"/>
    <p:sldId id="266" r:id="rId4"/>
    <p:sldId id="267" r:id="rId5"/>
    <p:sldId id="273" r:id="rId6"/>
    <p:sldId id="268" r:id="rId7"/>
    <p:sldId id="274" r:id="rId8"/>
    <p:sldId id="275" r:id="rId9"/>
    <p:sldId id="277" r:id="rId10"/>
    <p:sldId id="269" r:id="rId11"/>
    <p:sldId id="270" r:id="rId12"/>
    <p:sldId id="276" r:id="rId13"/>
    <p:sldId id="258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96D7"/>
    <a:srgbClr val="0399CD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0" autoAdjust="0"/>
  </p:normalViewPr>
  <p:slideViewPr>
    <p:cSldViewPr>
      <p:cViewPr varScale="1">
        <p:scale>
          <a:sx n="60" d="100"/>
          <a:sy n="60" d="100"/>
        </p:scale>
        <p:origin x="-96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9FFAD25-375F-4F1D-87D8-93F1C4500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6F54AB2-5732-43F0-AF02-F9213AD35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81200"/>
            <a:ext cx="49530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3" y="2301875"/>
            <a:ext cx="2957512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2133600"/>
            <a:ext cx="4191000" cy="1466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26231-44D5-4571-9500-E49AA9D2C322}" type="datetime1">
              <a:rPr lang="en-US" smtClean="0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FCBEA9F1-96E3-457F-B5BC-A8305C73838A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96E2-A035-4776-A6FE-AB3A65EFD3BE}" type="datetime1">
              <a:rPr lang="en-US" smtClean="0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2DA7F456-2F83-4675-95B0-56FAD498ADF0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383A3-E440-4638-91DF-2BFA582A25E8}" type="datetime1">
              <a:rPr lang="en-US" smtClean="0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B3399E03-FD66-416F-9F51-1399142496C1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5CB8A-8469-4AF3-8952-40AD12C85FD3}" type="datetime1">
              <a:rPr lang="en-US" smtClean="0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DA639223-6EA3-4465-AE94-95E2244F8241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765C8-9136-4A44-ABAC-6BC140E5E42A}" type="datetime1">
              <a:rPr lang="en-US" smtClean="0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811F0C48-56D7-4B4F-8065-4578E5E4629B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8F641-7EF1-44EF-81DE-53B75F347F2F}" type="datetime1">
              <a:rPr lang="en-US" smtClean="0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D202C766-2786-4049-822E-2584F07169DF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EDD1F-8F6E-4C31-8832-2A9714DF6E27}" type="datetime1">
              <a:rPr lang="en-US" smtClean="0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FF8098F3-6831-4B9A-8562-06742E6452B1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BDDBE-E664-480E-B636-82E4C907B9DA}" type="datetime1">
              <a:rPr lang="en-US" smtClean="0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99373DBD-DB82-461C-A722-17758D778C54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F81B8-FE6C-4D91-8E9A-F5CE2B0985DA}" type="datetime1">
              <a:rPr lang="en-US" smtClean="0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722F02F0-C4EE-46FE-98CA-87B710F52C46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011A9-7885-4F5E-B22B-C213F8D8F291}" type="datetime1">
              <a:rPr lang="en-US" smtClean="0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73985F74-A788-448F-90E7-EDE07ACE3380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1300"/>
            <a:ext cx="1371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0142B5F8-4E93-462B-A3E5-92D2E0272FB2}" type="datetime1">
              <a:rPr lang="en-US" smtClean="0"/>
              <a:pPr>
                <a:defRPr/>
              </a:pPr>
              <a:t>6/30/2011</a:t>
            </a:fld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91300"/>
            <a:ext cx="2895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610350"/>
            <a:ext cx="2362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- </a:t>
            </a:r>
            <a:fld id="{CF4ED415-62F2-4A5E-A441-C447ABEFBF27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  <p:pic>
        <p:nvPicPr>
          <p:cNvPr id="1031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5388" y="5857875"/>
            <a:ext cx="12938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20638" y="6400800"/>
            <a:ext cx="916463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399CD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267200" y="1295400"/>
            <a:ext cx="4572000" cy="3200400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err="1" smtClean="0"/>
              <a:t>Dealing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distressed</a:t>
            </a:r>
            <a:r>
              <a:rPr lang="es-ES_tradnl" dirty="0" smtClean="0"/>
              <a:t> </a:t>
            </a:r>
            <a:br>
              <a:rPr lang="es-ES_tradnl" dirty="0" smtClean="0"/>
            </a:br>
            <a:r>
              <a:rPr lang="es-ES_tradnl" dirty="0" err="1" smtClean="0"/>
              <a:t>financial</a:t>
            </a:r>
            <a:r>
              <a:rPr lang="es-ES_tradnl" dirty="0" smtClean="0"/>
              <a:t> </a:t>
            </a:r>
            <a:r>
              <a:rPr lang="es-ES_tradnl" dirty="0" err="1" smtClean="0"/>
              <a:t>institutions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1400" dirty="0" err="1" smtClean="0"/>
              <a:t>Ramon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Guzman</a:t>
            </a:r>
            <a:r>
              <a:rPr lang="es-ES_tradnl" sz="1400" dirty="0" smtClean="0"/>
              <a:t/>
            </a:r>
            <a:br>
              <a:rPr lang="es-ES_tradnl" sz="1400" dirty="0" smtClean="0"/>
            </a:br>
            <a:r>
              <a:rPr lang="es-ES_tradnl" sz="1400" dirty="0" smtClean="0"/>
              <a:t>Capital </a:t>
            </a:r>
            <a:r>
              <a:rPr lang="es-ES_tradnl" sz="1400" dirty="0" err="1" smtClean="0"/>
              <a:t>Markets</a:t>
            </a:r>
            <a:r>
              <a:rPr lang="es-ES_tradnl" sz="1400" dirty="0" smtClean="0"/>
              <a:t> and </a:t>
            </a:r>
            <a:r>
              <a:rPr lang="es-ES_tradnl" sz="1400" dirty="0" err="1" smtClean="0"/>
              <a:t>Financial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Institutions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Division</a:t>
            </a:r>
            <a:r>
              <a:rPr lang="es-ES_tradnl" sz="1400" dirty="0" smtClean="0"/>
              <a:t> (CMF)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1600" dirty="0" smtClean="0"/>
              <a:t/>
            </a:r>
            <a:br>
              <a:rPr lang="es-ES_tradnl" sz="1600" dirty="0" smtClean="0"/>
            </a:br>
            <a:r>
              <a:rPr lang="es-ES_tradnl" sz="1600" dirty="0" smtClean="0"/>
              <a:t/>
            </a:r>
            <a:br>
              <a:rPr lang="es-ES_tradnl" sz="1600" dirty="0" smtClean="0"/>
            </a:br>
            <a:endParaRPr lang="en-US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" y="5715000"/>
            <a:ext cx="7404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solidFill>
                  <a:srgbClr val="0099CC"/>
                </a:solidFill>
              </a:rPr>
              <a:t>Port of </a:t>
            </a:r>
            <a:r>
              <a:rPr lang="es-ES_tradnl" dirty="0" err="1" smtClean="0">
                <a:solidFill>
                  <a:srgbClr val="0099CC"/>
                </a:solidFill>
              </a:rPr>
              <a:t>Spain</a:t>
            </a:r>
            <a:r>
              <a:rPr lang="es-ES_tradnl" dirty="0" smtClean="0">
                <a:solidFill>
                  <a:srgbClr val="0099CC"/>
                </a:solidFill>
              </a:rPr>
              <a:t>, June 2011</a:t>
            </a:r>
          </a:p>
          <a:p>
            <a:r>
              <a:rPr lang="es-ES_tradnl" dirty="0" smtClean="0">
                <a:solidFill>
                  <a:srgbClr val="0099CC"/>
                </a:solidFill>
              </a:rPr>
              <a:t>4th </a:t>
            </a:r>
            <a:r>
              <a:rPr lang="es-ES_tradnl" dirty="0" err="1" smtClean="0">
                <a:solidFill>
                  <a:srgbClr val="0099CC"/>
                </a:solidFill>
              </a:rPr>
              <a:t>Biennial</a:t>
            </a:r>
            <a:r>
              <a:rPr lang="es-ES_tradnl" dirty="0" smtClean="0">
                <a:solidFill>
                  <a:srgbClr val="0099CC"/>
                </a:solidFill>
              </a:rPr>
              <a:t> International Business, </a:t>
            </a:r>
            <a:r>
              <a:rPr lang="es-ES_tradnl" dirty="0" err="1" smtClean="0">
                <a:solidFill>
                  <a:srgbClr val="0099CC"/>
                </a:solidFill>
              </a:rPr>
              <a:t>Banking</a:t>
            </a:r>
            <a:r>
              <a:rPr lang="es-ES_tradnl" dirty="0" smtClean="0">
                <a:solidFill>
                  <a:srgbClr val="0099CC"/>
                </a:solidFill>
              </a:rPr>
              <a:t> and </a:t>
            </a:r>
            <a:r>
              <a:rPr lang="es-ES_tradnl" dirty="0" err="1" smtClean="0">
                <a:solidFill>
                  <a:srgbClr val="0099CC"/>
                </a:solidFill>
              </a:rPr>
              <a:t>Finance</a:t>
            </a:r>
            <a:r>
              <a:rPr lang="es-ES_tradnl" dirty="0" smtClean="0">
                <a:solidFill>
                  <a:srgbClr val="0099CC"/>
                </a:solidFill>
              </a:rPr>
              <a:t> </a:t>
            </a:r>
            <a:r>
              <a:rPr lang="es-ES_tradnl" dirty="0" err="1" smtClean="0">
                <a:solidFill>
                  <a:srgbClr val="0099CC"/>
                </a:solidFill>
              </a:rPr>
              <a:t>Conference</a:t>
            </a:r>
            <a:r>
              <a:rPr lang="es-ES_tradnl" dirty="0" smtClean="0">
                <a:solidFill>
                  <a:srgbClr val="0099CC"/>
                </a:solidFill>
              </a:rPr>
              <a:t>.</a:t>
            </a:r>
            <a:endParaRPr lang="en-US" dirty="0">
              <a:solidFill>
                <a:srgbClr val="0099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s-CO" sz="3200" b="1" kern="0" dirty="0" err="1" smtClean="0">
                <a:solidFill>
                  <a:schemeClr val="tx2"/>
                </a:solidFill>
              </a:rPr>
              <a:t>The</a:t>
            </a:r>
            <a:r>
              <a:rPr lang="es-CO" sz="3200" b="1" kern="0" dirty="0" smtClean="0">
                <a:solidFill>
                  <a:schemeClr val="tx2"/>
                </a:solidFill>
              </a:rPr>
              <a:t> </a:t>
            </a:r>
            <a:r>
              <a:rPr lang="es-CO" sz="3200" b="1" kern="0" dirty="0" err="1" smtClean="0">
                <a:solidFill>
                  <a:schemeClr val="tx2"/>
                </a:solidFill>
              </a:rPr>
              <a:t>tool</a:t>
            </a:r>
            <a:r>
              <a:rPr lang="es-CO" sz="3200" b="1" kern="0" dirty="0" smtClean="0">
                <a:solidFill>
                  <a:schemeClr val="tx2"/>
                </a:solidFill>
              </a:rPr>
              <a:t> box III</a:t>
            </a:r>
            <a:endParaRPr lang="en-US" sz="3000" b="1" kern="0" dirty="0">
              <a:solidFill>
                <a:srgbClr val="0399CD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762000"/>
            <a:ext cx="7086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algn="just"/>
            <a:endParaRPr lang="es-ES_tradnl" dirty="0" smtClean="0"/>
          </a:p>
          <a:p>
            <a:pPr marL="342900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800" dirty="0" smtClean="0"/>
              <a:t>Immediate impacts of the intervention/resolution</a:t>
            </a:r>
          </a:p>
          <a:p>
            <a:pPr marL="800100" lvl="1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800" dirty="0" smtClean="0"/>
              <a:t>Restructuring of the Bank: effective surgery should mean no zombies and no bailout.</a:t>
            </a:r>
          </a:p>
          <a:p>
            <a:pPr marL="800100" lvl="1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800" dirty="0" smtClean="0"/>
              <a:t>Who pays? Shareholders, subordinated debt holders, management and, ultimately, depositors and senior creditors.</a:t>
            </a:r>
          </a:p>
          <a:p>
            <a:pPr marL="800100" lvl="1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800" dirty="0" smtClean="0"/>
              <a:t>How?: Limits to dividend pay out and/or debt redemptions, on compensation practices, and on voting rights. Ultimately, loss in share value or debt haircuts. Removal of management.</a:t>
            </a:r>
          </a:p>
          <a:p>
            <a:pPr marL="342900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0399CD"/>
              </a:buClr>
              <a:buFont typeface="Wingdings" pitchFamily="2" charset="2"/>
              <a:buChar char="§"/>
            </a:pPr>
            <a:endParaRPr lang="en-US" sz="2200" dirty="0" smtClean="0"/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endParaRPr lang="es-ES_tradnl" sz="2200" dirty="0" smtClean="0"/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lang="en-US" sz="2400" dirty="0" smtClean="0"/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399CD"/>
              </a:buClr>
              <a:buSzTx/>
              <a:buFont typeface="Wingdings" pitchFamily="2" charset="2"/>
              <a:buNone/>
              <a:tabLst/>
              <a:defRPr/>
            </a:pPr>
            <a:endParaRPr kumimoji="0" lang="es-CO" sz="3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B3399E03-FD66-416F-9F51-1399142496C1}" type="slidenum">
              <a:rPr lang="en-US" smtClean="0"/>
              <a:pPr>
                <a:defRPr/>
              </a:pPr>
              <a:t>10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endParaRPr lang="en-US" sz="3000" b="1" kern="0" dirty="0">
              <a:solidFill>
                <a:srgbClr val="0399CD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066800"/>
            <a:ext cx="708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endParaRPr lang="es-ES_tradnl" dirty="0" smtClean="0"/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lang="en-US" sz="2400" dirty="0" smtClean="0"/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399CD"/>
              </a:buClr>
              <a:buSzTx/>
              <a:buFont typeface="Wingdings" pitchFamily="2" charset="2"/>
              <a:buNone/>
              <a:tabLst/>
              <a:defRPr/>
            </a:pPr>
            <a:endParaRPr kumimoji="0" lang="es-CO" sz="3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B3399E03-FD66-416F-9F51-1399142496C1}" type="slidenum">
              <a:rPr lang="en-US" smtClean="0"/>
              <a:pPr>
                <a:defRPr/>
              </a:pPr>
              <a:t>11</a:t>
            </a:fld>
            <a:r>
              <a:rPr lang="en-US" smtClean="0"/>
              <a:t> -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97" y="0"/>
            <a:ext cx="9117103" cy="579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1000" y="5943600"/>
            <a:ext cx="5977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FUENTE: L. </a:t>
            </a:r>
            <a:r>
              <a:rPr lang="en-US" b="1" dirty="0" err="1" smtClean="0"/>
              <a:t>Laeven</a:t>
            </a:r>
            <a:r>
              <a:rPr lang="en-US" b="1" dirty="0" smtClean="0"/>
              <a:t> y </a:t>
            </a:r>
            <a:r>
              <a:rPr lang="en-US" b="1" dirty="0" err="1" smtClean="0"/>
              <a:t>F.Valencia</a:t>
            </a:r>
            <a:r>
              <a:rPr lang="en-US" b="1" dirty="0" smtClean="0"/>
              <a:t> (IMF Working Paper)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B3399E03-FD66-416F-9F51-1399142496C1}" type="slidenum">
              <a:rPr lang="en-US" smtClean="0"/>
              <a:pPr>
                <a:defRPr/>
              </a:pPr>
              <a:t>12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399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990600"/>
            <a:ext cx="708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</a:pPr>
            <a:endParaRPr lang="en-US" sz="2400" dirty="0" smtClean="0"/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399CD"/>
              </a:buClr>
              <a:buSzTx/>
              <a:buFont typeface="Wingdings" pitchFamily="2" charset="2"/>
              <a:buNone/>
              <a:tabLst/>
              <a:defRPr/>
            </a:pPr>
            <a:endParaRPr kumimoji="0" lang="es-CO" sz="3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57200"/>
            <a:ext cx="922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BALANCE OF THE MEASURES ADOPTED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4478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Exceptional circumstances have been used to explain why the rule book was set aside. All in all (IMF, March 2011)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Decisive reaction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Success in stabilizing the financial sector, but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Little restructuring involved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Concentration increased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Moral hazard  increased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Role of Fiscal and Monetary policy support</a:t>
            </a:r>
          </a:p>
          <a:p>
            <a:pPr lvl="1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Long term: too soon to say. We will have to wait until regulations are overhauled (TBTF, Living Wills etc)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96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0" descr="font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030913"/>
            <a:ext cx="533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3975" y="2389188"/>
            <a:ext cx="395922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99373DBD-DB82-461C-A722-17758D778C54}" type="slidenum">
              <a:rPr lang="en-US" smtClean="0"/>
              <a:pPr>
                <a:defRPr/>
              </a:pPr>
              <a:t>13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3200" dirty="0" err="1" smtClean="0">
                <a:solidFill>
                  <a:schemeClr val="tx2"/>
                </a:solidFill>
              </a:rPr>
              <a:t>Overview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6705600" cy="5181600"/>
          </a:xfrm>
        </p:spPr>
        <p:txBody>
          <a:bodyPr>
            <a:normAutofit/>
          </a:bodyPr>
          <a:lstStyle/>
          <a:p>
            <a:pPr algn="just"/>
            <a:r>
              <a:rPr lang="es-ES_tradnl" sz="2400" b="0" dirty="0" err="1" smtClean="0"/>
              <a:t>How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to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deal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with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weak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or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distressed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banks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was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always</a:t>
            </a:r>
            <a:r>
              <a:rPr lang="es-ES_tradnl" sz="2400" b="0" dirty="0" smtClean="0"/>
              <a:t> a </a:t>
            </a:r>
            <a:r>
              <a:rPr lang="es-ES_tradnl" sz="2400" b="0" dirty="0" err="1" smtClean="0"/>
              <a:t>favorite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theme</a:t>
            </a:r>
            <a:r>
              <a:rPr lang="es-ES_tradnl" sz="2400" b="0" dirty="0" smtClean="0"/>
              <a:t> in </a:t>
            </a:r>
            <a:r>
              <a:rPr lang="es-ES_tradnl" sz="2400" b="0" dirty="0" err="1" smtClean="0"/>
              <a:t>the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literature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on</a:t>
            </a:r>
            <a:r>
              <a:rPr lang="es-ES_tradnl" sz="2400" b="0" dirty="0" smtClean="0"/>
              <a:t> central </a:t>
            </a:r>
            <a:r>
              <a:rPr lang="es-ES_tradnl" sz="2400" b="0" dirty="0" err="1" smtClean="0"/>
              <a:t>banking</a:t>
            </a:r>
            <a:r>
              <a:rPr lang="es-ES_tradnl" sz="2400" b="0" dirty="0" smtClean="0"/>
              <a:t> and </a:t>
            </a:r>
            <a:r>
              <a:rPr lang="es-ES_tradnl" sz="2400" b="0" dirty="0" err="1" smtClean="0"/>
              <a:t>supervision</a:t>
            </a:r>
            <a:r>
              <a:rPr lang="es-ES_tradnl" sz="2400" b="0" dirty="0" smtClean="0"/>
              <a:t>.</a:t>
            </a:r>
          </a:p>
          <a:p>
            <a:pPr algn="just"/>
            <a:r>
              <a:rPr lang="es-ES_tradnl" sz="2400" b="0" dirty="0" err="1" smtClean="0"/>
              <a:t>Ample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experience</a:t>
            </a:r>
            <a:r>
              <a:rPr lang="es-ES_tradnl" sz="2400" b="0" dirty="0" smtClean="0"/>
              <a:t> in </a:t>
            </a:r>
            <a:r>
              <a:rPr lang="es-ES_tradnl" sz="2400" b="0" dirty="0" err="1" smtClean="0"/>
              <a:t>both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developing</a:t>
            </a:r>
            <a:r>
              <a:rPr lang="es-ES_tradnl" sz="2400" b="0" dirty="0" smtClean="0"/>
              <a:t> and </a:t>
            </a:r>
            <a:r>
              <a:rPr lang="es-ES_tradnl" sz="2400" b="0" dirty="0" err="1" smtClean="0"/>
              <a:t>advanced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economies</a:t>
            </a:r>
            <a:r>
              <a:rPr lang="es-ES_tradnl" sz="2400" b="0" dirty="0" smtClean="0"/>
              <a:t> (</a:t>
            </a:r>
            <a:r>
              <a:rPr lang="es-ES_tradnl" sz="2400" b="0" dirty="0" err="1" smtClean="0"/>
              <a:t>plenty</a:t>
            </a:r>
            <a:r>
              <a:rPr lang="es-ES_tradnl" sz="2400" b="0" dirty="0" smtClean="0"/>
              <a:t> more </a:t>
            </a:r>
            <a:r>
              <a:rPr lang="es-ES_tradnl" sz="2400" b="0" dirty="0" err="1" smtClean="0"/>
              <a:t>now</a:t>
            </a:r>
            <a:r>
              <a:rPr lang="es-ES_tradnl" sz="2400" b="0" dirty="0" smtClean="0"/>
              <a:t>).</a:t>
            </a:r>
          </a:p>
          <a:p>
            <a:pPr algn="just"/>
            <a:r>
              <a:rPr lang="es-ES_tradnl" sz="2400" b="0" dirty="0" err="1" smtClean="0"/>
              <a:t>Reality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is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messy</a:t>
            </a:r>
            <a:r>
              <a:rPr lang="es-ES_tradnl" sz="2400" b="0" dirty="0" smtClean="0"/>
              <a:t> and </a:t>
            </a:r>
            <a:r>
              <a:rPr lang="es-ES_tradnl" sz="2400" b="0" dirty="0" err="1" smtClean="0"/>
              <a:t>action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by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the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authorities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rarely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complies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fully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with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the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norm</a:t>
            </a:r>
            <a:r>
              <a:rPr lang="es-ES_tradnl" sz="2400" b="0" dirty="0" smtClean="0"/>
              <a:t>. </a:t>
            </a:r>
          </a:p>
          <a:p>
            <a:pPr algn="just"/>
            <a:r>
              <a:rPr lang="es-ES_tradnl" sz="2400" b="0" dirty="0" err="1" smtClean="0"/>
              <a:t>Structure</a:t>
            </a:r>
            <a:r>
              <a:rPr lang="es-ES_tradnl" sz="2400" b="0" dirty="0" smtClean="0"/>
              <a:t> of </a:t>
            </a:r>
            <a:r>
              <a:rPr lang="es-ES_tradnl" sz="2400" b="0" dirty="0" err="1" smtClean="0"/>
              <a:t>the</a:t>
            </a:r>
            <a:r>
              <a:rPr lang="es-ES_tradnl" sz="2400" b="0" dirty="0" smtClean="0"/>
              <a:t> </a:t>
            </a:r>
            <a:r>
              <a:rPr lang="es-ES_tradnl" sz="2400" b="0" dirty="0" err="1" smtClean="0"/>
              <a:t>presentation</a:t>
            </a:r>
            <a:r>
              <a:rPr lang="es-ES_tradnl" sz="2400" b="0" dirty="0" smtClean="0"/>
              <a:t>:</a:t>
            </a:r>
          </a:p>
          <a:p>
            <a:pPr lvl="1" algn="just"/>
            <a:r>
              <a:rPr lang="es-ES_tradnl" sz="2200" b="0" dirty="0" smtClean="0"/>
              <a:t>Causes, </a:t>
            </a:r>
            <a:r>
              <a:rPr lang="es-ES_tradnl" sz="2200" b="0" dirty="0" err="1" smtClean="0"/>
              <a:t>Phases</a:t>
            </a:r>
            <a:r>
              <a:rPr lang="es-ES_tradnl" sz="2200" b="0" dirty="0" smtClean="0"/>
              <a:t>, Prior </a:t>
            </a:r>
            <a:r>
              <a:rPr lang="es-ES_tradnl" sz="2200" b="0" dirty="0" err="1" smtClean="0"/>
              <a:t>Conditions</a:t>
            </a:r>
            <a:r>
              <a:rPr lang="es-ES_tradnl" sz="2200" b="0" dirty="0" smtClean="0"/>
              <a:t>, </a:t>
            </a:r>
            <a:r>
              <a:rPr lang="es-ES_tradnl" sz="2200" b="0" dirty="0" err="1" smtClean="0"/>
              <a:t>Principles</a:t>
            </a:r>
            <a:r>
              <a:rPr lang="es-ES_tradnl" sz="2200" b="0" dirty="0" smtClean="0"/>
              <a:t> and Tools </a:t>
            </a:r>
            <a:r>
              <a:rPr lang="es-ES_tradnl" sz="2200" b="0" dirty="0" err="1" smtClean="0"/>
              <a:t>for</a:t>
            </a:r>
            <a:r>
              <a:rPr lang="es-ES_tradnl" sz="2200" b="0" dirty="0" smtClean="0"/>
              <a:t> </a:t>
            </a:r>
            <a:r>
              <a:rPr lang="es-ES_tradnl" sz="2200" b="0" dirty="0" err="1" smtClean="0"/>
              <a:t>action</a:t>
            </a:r>
            <a:r>
              <a:rPr lang="es-ES_tradnl" sz="2200" b="0" dirty="0" smtClean="0"/>
              <a:t> in case of a </a:t>
            </a:r>
            <a:r>
              <a:rPr lang="es-ES_tradnl" sz="2200" b="0" dirty="0" err="1" smtClean="0"/>
              <a:t>bank</a:t>
            </a:r>
            <a:r>
              <a:rPr lang="es-ES_tradnl" sz="2200" b="0" dirty="0" smtClean="0"/>
              <a:t> in </a:t>
            </a:r>
            <a:r>
              <a:rPr lang="es-ES_tradnl" sz="2200" b="0" dirty="0" err="1" smtClean="0"/>
              <a:t>distress</a:t>
            </a:r>
            <a:r>
              <a:rPr lang="es-ES_tradnl" sz="2200" b="0" dirty="0" smtClean="0"/>
              <a:t>.</a:t>
            </a:r>
          </a:p>
          <a:p>
            <a:pPr lvl="1" algn="just"/>
            <a:r>
              <a:rPr lang="es-ES_tradnl" sz="2200" b="0" dirty="0" smtClean="0"/>
              <a:t>A </a:t>
            </a:r>
            <a:r>
              <a:rPr lang="es-ES_tradnl" sz="2200" b="0" dirty="0" err="1" smtClean="0"/>
              <a:t>panoramic</a:t>
            </a:r>
            <a:r>
              <a:rPr lang="es-ES_tradnl" sz="2200" b="0" dirty="0" smtClean="0"/>
              <a:t> </a:t>
            </a:r>
            <a:r>
              <a:rPr lang="es-ES_tradnl" sz="2200" b="0" dirty="0" err="1" smtClean="0"/>
              <a:t>view</a:t>
            </a:r>
            <a:r>
              <a:rPr lang="es-ES_tradnl" sz="2200" b="0" dirty="0" smtClean="0"/>
              <a:t> of </a:t>
            </a:r>
            <a:r>
              <a:rPr lang="es-ES_tradnl" sz="2200" b="0" dirty="0" err="1" smtClean="0"/>
              <a:t>actions</a:t>
            </a:r>
            <a:r>
              <a:rPr lang="es-ES_tradnl" sz="2200" b="0" dirty="0" smtClean="0"/>
              <a:t> </a:t>
            </a:r>
            <a:r>
              <a:rPr lang="es-ES_tradnl" sz="2200" b="0" dirty="0" err="1" smtClean="0"/>
              <a:t>since</a:t>
            </a:r>
            <a:r>
              <a:rPr lang="es-ES_tradnl" sz="2200" b="0" dirty="0" smtClean="0"/>
              <a:t> 2007. </a:t>
            </a:r>
            <a:r>
              <a:rPr lang="es-ES_tradnl" sz="2200" dirty="0" err="1" smtClean="0"/>
              <a:t>Preliminary</a:t>
            </a:r>
            <a:r>
              <a:rPr lang="es-ES_tradnl" sz="2200" dirty="0" smtClean="0"/>
              <a:t> </a:t>
            </a:r>
            <a:r>
              <a:rPr lang="es-ES_tradnl" sz="2200" dirty="0" err="1" smtClean="0"/>
              <a:t>lessons</a:t>
            </a:r>
            <a:r>
              <a:rPr lang="es-ES_tradnl" sz="2200" dirty="0" smtClean="0"/>
              <a:t>.</a:t>
            </a:r>
            <a:r>
              <a:rPr lang="es-ES_tradnl" sz="2200" b="0" dirty="0" smtClean="0"/>
              <a:t> </a:t>
            </a:r>
            <a:endParaRPr lang="es-CO" sz="2200" b="1" dirty="0" smtClean="0">
              <a:solidFill>
                <a:schemeClr val="tx2"/>
              </a:solidFill>
            </a:endParaRPr>
          </a:p>
          <a:p>
            <a:pPr algn="just">
              <a:buNone/>
            </a:pPr>
            <a:endParaRPr lang="es-CO" sz="3400" b="1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B3399E03-FD66-416F-9F51-1399142496C1}" type="slidenum">
              <a:rPr lang="en-US" smtClean="0"/>
              <a:pPr>
                <a:defRPr/>
              </a:pPr>
              <a:t>2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Causes of Bank </a:t>
            </a: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problems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399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2954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" sz="2400" dirty="0" err="1" smtClean="0"/>
              <a:t>Important</a:t>
            </a:r>
            <a:r>
              <a:rPr lang="es-ES" sz="2400" dirty="0" smtClean="0"/>
              <a:t> </a:t>
            </a:r>
            <a:r>
              <a:rPr lang="es-ES" sz="2400" dirty="0" err="1" smtClean="0"/>
              <a:t>distinction</a:t>
            </a:r>
            <a:r>
              <a:rPr lang="es-ES" sz="2400" dirty="0" smtClean="0"/>
              <a:t>, </a:t>
            </a:r>
            <a:r>
              <a:rPr lang="es-ES" sz="2400" dirty="0" err="1" smtClean="0"/>
              <a:t>symptoms</a:t>
            </a:r>
            <a:r>
              <a:rPr lang="es-ES" sz="2400" dirty="0" smtClean="0"/>
              <a:t> (</a:t>
            </a:r>
            <a:r>
              <a:rPr lang="es-ES" sz="2400" dirty="0" err="1" smtClean="0"/>
              <a:t>losses</a:t>
            </a:r>
            <a:r>
              <a:rPr lang="es-ES" sz="2400" dirty="0" smtClean="0"/>
              <a:t>, </a:t>
            </a:r>
            <a:r>
              <a:rPr lang="es-ES" sz="2400" dirty="0" err="1" smtClean="0"/>
              <a:t>liquidity</a:t>
            </a:r>
            <a:r>
              <a:rPr lang="es-ES" sz="2400" dirty="0" smtClean="0"/>
              <a:t> </a:t>
            </a:r>
            <a:r>
              <a:rPr lang="es-ES" sz="2400" dirty="0" err="1" smtClean="0"/>
              <a:t>shortages</a:t>
            </a:r>
            <a:r>
              <a:rPr lang="es-ES" sz="2400" dirty="0" smtClean="0"/>
              <a:t>, NPL s and </a:t>
            </a:r>
            <a:r>
              <a:rPr lang="es-ES" sz="2400" dirty="0" err="1" smtClean="0"/>
              <a:t>asset</a:t>
            </a:r>
            <a:r>
              <a:rPr lang="es-ES" sz="2400" dirty="0" smtClean="0"/>
              <a:t> </a:t>
            </a:r>
            <a:r>
              <a:rPr lang="es-ES" sz="2400" dirty="0" err="1" smtClean="0"/>
              <a:t>quality</a:t>
            </a:r>
            <a:r>
              <a:rPr lang="es-ES" sz="2400" dirty="0" smtClean="0"/>
              <a:t> </a:t>
            </a:r>
            <a:r>
              <a:rPr lang="es-ES" sz="2400" dirty="0" err="1" smtClean="0"/>
              <a:t>troubles</a:t>
            </a:r>
            <a:r>
              <a:rPr lang="es-ES" sz="2400" dirty="0" smtClean="0"/>
              <a:t>, capital </a:t>
            </a:r>
            <a:r>
              <a:rPr lang="es-ES" sz="2400" dirty="0" err="1" smtClean="0"/>
              <a:t>erosion</a:t>
            </a:r>
            <a:r>
              <a:rPr lang="es-ES" sz="2400" dirty="0" smtClean="0"/>
              <a:t> </a:t>
            </a:r>
            <a:r>
              <a:rPr lang="es-ES" sz="2400" dirty="0" err="1" smtClean="0"/>
              <a:t>or</a:t>
            </a:r>
            <a:r>
              <a:rPr lang="es-ES" sz="2400" dirty="0" smtClean="0"/>
              <a:t> </a:t>
            </a:r>
            <a:r>
              <a:rPr lang="es-ES" sz="2400" dirty="0" err="1" smtClean="0"/>
              <a:t>reputational</a:t>
            </a:r>
            <a:r>
              <a:rPr lang="es-ES" sz="2400" dirty="0" smtClean="0"/>
              <a:t> </a:t>
            </a:r>
            <a:r>
              <a:rPr lang="es-ES" sz="2400" dirty="0" err="1" smtClean="0"/>
              <a:t>issues</a:t>
            </a:r>
            <a:r>
              <a:rPr lang="es-ES" sz="2400" dirty="0" smtClean="0"/>
              <a:t>) are </a:t>
            </a:r>
            <a:r>
              <a:rPr lang="es-ES" sz="2400" dirty="0" err="1" smtClean="0"/>
              <a:t>not</a:t>
            </a:r>
            <a:r>
              <a:rPr lang="es-ES" sz="2400" dirty="0" smtClean="0"/>
              <a:t> causes. </a:t>
            </a:r>
          </a:p>
          <a:p>
            <a:pPr marL="342900" lvl="0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" sz="2400" dirty="0" smtClean="0"/>
              <a:t>Causes can </a:t>
            </a:r>
            <a:r>
              <a:rPr lang="es-ES" sz="2400" dirty="0" err="1" smtClean="0"/>
              <a:t>generally</a:t>
            </a:r>
            <a:r>
              <a:rPr lang="es-ES" sz="2400" dirty="0" smtClean="0"/>
              <a:t> </a:t>
            </a:r>
            <a:r>
              <a:rPr lang="es-ES" sz="2400" dirty="0" err="1" smtClean="0"/>
              <a:t>be</a:t>
            </a:r>
            <a:r>
              <a:rPr lang="es-ES" sz="2400" dirty="0" smtClean="0"/>
              <a:t> </a:t>
            </a:r>
            <a:r>
              <a:rPr lang="es-ES" sz="2400" dirty="0" err="1" smtClean="0"/>
              <a:t>tracked</a:t>
            </a:r>
            <a:r>
              <a:rPr lang="es-ES" sz="2400" dirty="0" smtClean="0"/>
              <a:t> </a:t>
            </a:r>
            <a:r>
              <a:rPr lang="es-ES" sz="2400" dirty="0" err="1" smtClean="0"/>
              <a:t>down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" sz="2400" dirty="0" err="1" smtClean="0"/>
              <a:t>poor</a:t>
            </a:r>
            <a:r>
              <a:rPr lang="es-ES" sz="2400" dirty="0" smtClean="0"/>
              <a:t> </a:t>
            </a:r>
            <a:r>
              <a:rPr lang="es-ES" sz="2400" dirty="0" err="1" smtClean="0"/>
              <a:t>management</a:t>
            </a:r>
            <a:r>
              <a:rPr lang="es-ES" sz="2400" dirty="0" smtClean="0"/>
              <a:t> of </a:t>
            </a:r>
            <a:r>
              <a:rPr lang="es-ES" sz="2400" dirty="0" err="1" smtClean="0"/>
              <a:t>credit</a:t>
            </a:r>
            <a:r>
              <a:rPr lang="es-ES" sz="2400" dirty="0" smtClean="0"/>
              <a:t> </a:t>
            </a:r>
            <a:r>
              <a:rPr lang="es-ES" sz="2400" dirty="0" err="1" smtClean="0"/>
              <a:t>risk</a:t>
            </a:r>
            <a:r>
              <a:rPr lang="es-ES" sz="2400" dirty="0" smtClean="0"/>
              <a:t> (</a:t>
            </a:r>
            <a:r>
              <a:rPr lang="es-ES" sz="2400" dirty="0" err="1" smtClean="0"/>
              <a:t>lending</a:t>
            </a:r>
            <a:r>
              <a:rPr lang="es-ES" sz="2400" dirty="0" smtClean="0"/>
              <a:t> </a:t>
            </a:r>
            <a:r>
              <a:rPr lang="es-ES" sz="2400" dirty="0" err="1" smtClean="0"/>
              <a:t>standards</a:t>
            </a:r>
            <a:r>
              <a:rPr lang="es-ES" sz="2400" dirty="0" smtClean="0"/>
              <a:t>, </a:t>
            </a:r>
            <a:r>
              <a:rPr lang="es-ES" sz="2400" dirty="0" err="1" smtClean="0"/>
              <a:t>excessive</a:t>
            </a:r>
            <a:r>
              <a:rPr lang="es-ES" sz="2400" dirty="0" smtClean="0"/>
              <a:t> </a:t>
            </a:r>
            <a:r>
              <a:rPr lang="es-ES" sz="2400" dirty="0" err="1" smtClean="0"/>
              <a:t>risk</a:t>
            </a:r>
            <a:r>
              <a:rPr lang="es-ES" sz="2400" dirty="0" smtClean="0"/>
              <a:t> </a:t>
            </a:r>
            <a:r>
              <a:rPr lang="es-ES" sz="2400" dirty="0" err="1" smtClean="0"/>
              <a:t>taking</a:t>
            </a:r>
            <a:r>
              <a:rPr lang="es-ES" sz="2400" dirty="0" smtClean="0"/>
              <a:t>, loan </a:t>
            </a:r>
            <a:r>
              <a:rPr lang="es-ES" sz="2400" dirty="0" err="1" smtClean="0"/>
              <a:t>concentration</a:t>
            </a:r>
            <a:r>
              <a:rPr lang="es-ES" sz="2400" dirty="0" smtClean="0"/>
              <a:t>, </a:t>
            </a:r>
            <a:r>
              <a:rPr lang="es-ES" sz="2400" dirty="0" err="1" smtClean="0"/>
              <a:t>fraud</a:t>
            </a:r>
            <a:r>
              <a:rPr lang="es-ES" sz="2400" dirty="0" smtClean="0"/>
              <a:t>..), </a:t>
            </a:r>
            <a:r>
              <a:rPr lang="es-ES" sz="2400" dirty="0" err="1" smtClean="0"/>
              <a:t>or</a:t>
            </a:r>
            <a:endParaRPr lang="es-ES" sz="2400" dirty="0" smtClean="0"/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impact</a:t>
            </a:r>
            <a:r>
              <a:rPr lang="es-ES" sz="2400" dirty="0" smtClean="0"/>
              <a:t> of </a:t>
            </a:r>
            <a:r>
              <a:rPr lang="es-ES" sz="2400" dirty="0" err="1" smtClean="0"/>
              <a:t>specific</a:t>
            </a:r>
            <a:r>
              <a:rPr lang="es-ES" sz="2400" dirty="0" smtClean="0"/>
              <a:t> </a:t>
            </a:r>
            <a:r>
              <a:rPr lang="es-ES" sz="2400" dirty="0" err="1" smtClean="0"/>
              <a:t>risk</a:t>
            </a:r>
            <a:r>
              <a:rPr lang="es-ES" sz="2400" dirty="0" smtClean="0"/>
              <a:t> </a:t>
            </a:r>
            <a:r>
              <a:rPr lang="es-ES" sz="2400" dirty="0" err="1" smtClean="0"/>
              <a:t>factors</a:t>
            </a:r>
            <a:r>
              <a:rPr lang="es-ES" sz="2400" dirty="0" smtClean="0"/>
              <a:t> (</a:t>
            </a:r>
            <a:r>
              <a:rPr lang="es-ES" sz="2400" dirty="0" err="1" smtClean="0"/>
              <a:t>market</a:t>
            </a:r>
            <a:r>
              <a:rPr lang="es-ES" sz="2400" dirty="0" smtClean="0"/>
              <a:t> </a:t>
            </a:r>
            <a:r>
              <a:rPr lang="es-ES" sz="2400" dirty="0" err="1" smtClean="0"/>
              <a:t>risk</a:t>
            </a:r>
            <a:r>
              <a:rPr lang="es-ES" sz="2400" dirty="0" smtClean="0"/>
              <a:t>, </a:t>
            </a:r>
            <a:r>
              <a:rPr lang="es-ES" sz="2400" dirty="0" err="1" smtClean="0"/>
              <a:t>liquidity</a:t>
            </a:r>
            <a:r>
              <a:rPr lang="es-ES" sz="2400" dirty="0" smtClean="0"/>
              <a:t> </a:t>
            </a:r>
            <a:r>
              <a:rPr lang="es-ES" sz="2400" dirty="0" err="1" smtClean="0"/>
              <a:t>risks</a:t>
            </a:r>
            <a:r>
              <a:rPr lang="es-ES" sz="2400" dirty="0" smtClean="0"/>
              <a:t>, </a:t>
            </a:r>
            <a:r>
              <a:rPr lang="es-ES" sz="2400" dirty="0" err="1" smtClean="0"/>
              <a:t>operational</a:t>
            </a:r>
            <a:r>
              <a:rPr lang="es-ES" sz="2400" dirty="0" smtClean="0"/>
              <a:t> </a:t>
            </a:r>
            <a:r>
              <a:rPr lang="es-ES" sz="2400" dirty="0" err="1" smtClean="0"/>
              <a:t>risk</a:t>
            </a:r>
            <a:r>
              <a:rPr lang="es-ES" sz="2400" dirty="0" smtClean="0"/>
              <a:t>, legal </a:t>
            </a:r>
            <a:r>
              <a:rPr lang="es-ES" sz="2400" dirty="0" err="1" smtClean="0"/>
              <a:t>risks</a:t>
            </a:r>
            <a:r>
              <a:rPr lang="es-ES" sz="2400" dirty="0" smtClean="0"/>
              <a:t>, </a:t>
            </a:r>
            <a:r>
              <a:rPr lang="es-ES" sz="2400" dirty="0" err="1" smtClean="0"/>
              <a:t>strategic</a:t>
            </a:r>
            <a:r>
              <a:rPr lang="es-ES" sz="2400" dirty="0" smtClean="0"/>
              <a:t> </a:t>
            </a:r>
            <a:r>
              <a:rPr lang="es-ES" sz="2400" dirty="0" err="1" smtClean="0"/>
              <a:t>risks</a:t>
            </a:r>
            <a:r>
              <a:rPr lang="es-ES" sz="2400" dirty="0" smtClean="0"/>
              <a:t>) </a:t>
            </a:r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endParaRPr lang="es-ES" sz="2400" dirty="0" smtClean="0"/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lang="en-US" sz="2400" b="1" kern="0" dirty="0" smtClean="0">
              <a:latin typeface="+mn-lt"/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399CD"/>
              </a:buClr>
              <a:buSzTx/>
              <a:buFont typeface="Wingdings" pitchFamily="2" charset="2"/>
              <a:buNone/>
              <a:tabLst/>
              <a:defRPr/>
            </a:pPr>
            <a:endParaRPr kumimoji="0" lang="es-CO" sz="3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B3399E03-FD66-416F-9F51-1399142496C1}" type="slidenum">
              <a:rPr lang="en-US" smtClean="0"/>
              <a:pPr>
                <a:defRPr/>
              </a:pPr>
              <a:t>3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Causes of Bank troubles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066800"/>
            <a:ext cx="7239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endParaRPr lang="es-ES_tradnl" sz="28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endParaRPr lang="es-ES_tradnl" sz="28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endParaRPr lang="es-ES_tradnl" sz="28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endParaRPr lang="es-ES_tradnl" sz="60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9600" dirty="0" smtClean="0"/>
              <a:t>A </a:t>
            </a:r>
            <a:r>
              <a:rPr lang="es-ES_tradnl" sz="9600" dirty="0" err="1" smtClean="0"/>
              <a:t>system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to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deal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with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distressed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banks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is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only</a:t>
            </a:r>
            <a:r>
              <a:rPr lang="es-ES_tradnl" sz="9600" dirty="0" smtClean="0"/>
              <a:t> a </a:t>
            </a:r>
            <a:r>
              <a:rPr lang="es-ES_tradnl" sz="9600" dirty="0" err="1" smtClean="0"/>
              <a:t>piece</a:t>
            </a:r>
            <a:r>
              <a:rPr lang="es-ES_tradnl" sz="9600" dirty="0" smtClean="0"/>
              <a:t> in </a:t>
            </a:r>
            <a:r>
              <a:rPr lang="es-ES_tradnl" sz="9600" dirty="0" err="1" smtClean="0"/>
              <a:t>the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financial</a:t>
            </a:r>
            <a:r>
              <a:rPr lang="es-ES_tradnl" sz="9600" dirty="0" smtClean="0"/>
              <a:t> safety net.</a:t>
            </a:r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endParaRPr lang="es-ES_tradnl" sz="96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9600" dirty="0" err="1" smtClean="0"/>
              <a:t>Effective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supervision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based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on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sound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prudential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regulation</a:t>
            </a:r>
            <a:r>
              <a:rPr lang="es-ES_tradnl" sz="9600" dirty="0" smtClean="0"/>
              <a:t> (</a:t>
            </a:r>
            <a:r>
              <a:rPr lang="es-ES_tradnl" sz="9600" dirty="0" err="1" smtClean="0"/>
              <a:t>solvency</a:t>
            </a:r>
            <a:r>
              <a:rPr lang="es-ES_tradnl" sz="9600" dirty="0" smtClean="0"/>
              <a:t> and </a:t>
            </a:r>
            <a:r>
              <a:rPr lang="es-ES_tradnl" sz="9600" dirty="0" err="1" smtClean="0"/>
              <a:t>liquidity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rations</a:t>
            </a:r>
            <a:r>
              <a:rPr lang="es-ES_tradnl" sz="9600" dirty="0" smtClean="0"/>
              <a:t>, </a:t>
            </a:r>
            <a:r>
              <a:rPr lang="es-ES_tradnl" sz="9600" dirty="0" err="1" smtClean="0"/>
              <a:t>internal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controls</a:t>
            </a:r>
            <a:r>
              <a:rPr lang="es-ES_tradnl" sz="9600" dirty="0" smtClean="0"/>
              <a:t>, </a:t>
            </a:r>
            <a:r>
              <a:rPr lang="es-ES_tradnl" sz="9600" dirty="0" err="1" smtClean="0"/>
              <a:t>risk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management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systems</a:t>
            </a:r>
            <a:r>
              <a:rPr lang="es-ES_tradnl" sz="9600" dirty="0" smtClean="0"/>
              <a:t>, </a:t>
            </a:r>
            <a:r>
              <a:rPr lang="es-ES_tradnl" sz="9600" dirty="0" err="1" smtClean="0"/>
              <a:t>apropriate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accounting</a:t>
            </a:r>
            <a:r>
              <a:rPr lang="es-ES_tradnl" sz="9600" dirty="0" smtClean="0"/>
              <a:t> and </a:t>
            </a:r>
            <a:r>
              <a:rPr lang="es-ES_tradnl" sz="9600" dirty="0" err="1" smtClean="0"/>
              <a:t>reporting</a:t>
            </a:r>
            <a:r>
              <a:rPr lang="es-ES_tradnl" sz="9600" dirty="0" smtClean="0"/>
              <a:t>) </a:t>
            </a:r>
            <a:r>
              <a:rPr lang="es-ES_tradnl" sz="9600" dirty="0" err="1" smtClean="0"/>
              <a:t>could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help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adopt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corrective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measures</a:t>
            </a:r>
            <a:r>
              <a:rPr lang="es-ES_tradnl" sz="9600" dirty="0" smtClean="0"/>
              <a:t> and </a:t>
            </a:r>
            <a:r>
              <a:rPr lang="es-ES_tradnl" sz="9600" dirty="0" err="1" smtClean="0"/>
              <a:t>prevent</a:t>
            </a:r>
            <a:r>
              <a:rPr lang="es-ES_tradnl" sz="9600" dirty="0" smtClean="0"/>
              <a:t> crisis.</a:t>
            </a:r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endParaRPr lang="es-ES_tradnl" sz="96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9600" dirty="0" err="1" smtClean="0"/>
              <a:t>Early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Warning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Systems,availability</a:t>
            </a:r>
            <a:r>
              <a:rPr lang="es-ES_tradnl" sz="9600" dirty="0" smtClean="0"/>
              <a:t> of </a:t>
            </a:r>
            <a:r>
              <a:rPr lang="es-ES_tradnl" sz="9600" dirty="0" err="1" smtClean="0"/>
              <a:t>information</a:t>
            </a:r>
            <a:r>
              <a:rPr lang="es-ES_tradnl" sz="9600" dirty="0" smtClean="0"/>
              <a:t> and </a:t>
            </a:r>
            <a:r>
              <a:rPr lang="es-ES_tradnl" sz="9600" dirty="0" err="1" smtClean="0"/>
              <a:t>on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site</a:t>
            </a:r>
            <a:r>
              <a:rPr lang="es-ES_tradnl" sz="9600" dirty="0" smtClean="0"/>
              <a:t> </a:t>
            </a:r>
            <a:r>
              <a:rPr lang="es-ES_tradnl" sz="9600" dirty="0" err="1" smtClean="0"/>
              <a:t>supervision</a:t>
            </a:r>
            <a:r>
              <a:rPr lang="es-ES_tradnl" sz="9600" dirty="0" smtClean="0"/>
              <a:t>. </a:t>
            </a:r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endParaRPr lang="es-ES_tradnl" sz="60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</a:pPr>
            <a:endParaRPr lang="es-ES_tradnl" sz="24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</a:pPr>
            <a:endParaRPr lang="es-ES_tradnl" sz="24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</a:pPr>
            <a:endParaRPr lang="es-ES_tradnl" sz="24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</a:pPr>
            <a:endParaRPr lang="es-ES_tradnl" sz="24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</a:pPr>
            <a:endParaRPr lang="es-ES_tradnl" sz="24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</a:pPr>
            <a:r>
              <a:rPr lang="es-ES_tradnl" sz="2400" dirty="0" smtClean="0"/>
              <a:t> </a:t>
            </a:r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</a:pPr>
            <a:r>
              <a:rPr lang="es-ES_tradnl" sz="2400" dirty="0" smtClean="0"/>
              <a:t> </a:t>
            </a: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399CD"/>
              </a:buClr>
              <a:buSzTx/>
              <a:buFont typeface="Wingdings" pitchFamily="2" charset="2"/>
              <a:buNone/>
              <a:tabLst/>
              <a:defRPr/>
            </a:pPr>
            <a:endParaRPr kumimoji="0" lang="es-CO" sz="3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B3399E03-FD66-416F-9F51-1399142496C1}" type="slidenum">
              <a:rPr lang="en-US" smtClean="0"/>
              <a:pPr>
                <a:defRPr/>
              </a:pPr>
              <a:t>4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B3399E03-FD66-416F-9F51-1399142496C1}" type="slidenum">
              <a:rPr lang="en-US" smtClean="0"/>
              <a:pPr>
                <a:defRPr/>
              </a:pPr>
              <a:t>5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Phases</a:t>
            </a:r>
            <a:r>
              <a:rPr kumimoji="0" lang="es-CO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</a:t>
            </a: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s-CO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process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399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066800"/>
            <a:ext cx="7239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kumimoji="0" lang="es-ES_tradnl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" sz="2400" dirty="0" err="1" smtClean="0"/>
              <a:t>Strong</a:t>
            </a:r>
            <a:r>
              <a:rPr lang="es-ES" sz="2400" dirty="0" smtClean="0"/>
              <a:t> </a:t>
            </a:r>
            <a:r>
              <a:rPr lang="es-ES" sz="2400" dirty="0" err="1" smtClean="0"/>
              <a:t>Regulation</a:t>
            </a:r>
            <a:r>
              <a:rPr lang="es-ES" sz="2400" dirty="0" smtClean="0"/>
              <a:t> and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quality</a:t>
            </a:r>
            <a:r>
              <a:rPr lang="es-ES" sz="2400" dirty="0" smtClean="0"/>
              <a:t> and </a:t>
            </a:r>
            <a:r>
              <a:rPr lang="es-ES" sz="2400" dirty="0" err="1" smtClean="0"/>
              <a:t>independence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Supervision</a:t>
            </a:r>
            <a:r>
              <a:rPr lang="es-ES" sz="2400" dirty="0" smtClean="0"/>
              <a:t> determines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speed</a:t>
            </a:r>
            <a:r>
              <a:rPr lang="es-ES" sz="2400" dirty="0" smtClean="0"/>
              <a:t> and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phases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intervention</a:t>
            </a:r>
            <a:endParaRPr lang="es-ES" sz="2400" dirty="0" smtClean="0"/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" sz="2400" dirty="0" err="1" smtClean="0"/>
              <a:t>Decision</a:t>
            </a:r>
            <a:r>
              <a:rPr lang="es-ES" sz="2400" dirty="0" smtClean="0"/>
              <a:t> </a:t>
            </a:r>
            <a:r>
              <a:rPr lang="es-ES" sz="2400" dirty="0" err="1" smtClean="0"/>
              <a:t>making</a:t>
            </a:r>
            <a:r>
              <a:rPr lang="es-ES" sz="2400" dirty="0" smtClean="0"/>
              <a:t> </a:t>
            </a:r>
            <a:r>
              <a:rPr lang="es-ES" sz="2400" dirty="0" err="1" smtClean="0"/>
              <a:t>takes</a:t>
            </a:r>
            <a:r>
              <a:rPr lang="es-ES" sz="2400" dirty="0" smtClean="0"/>
              <a:t> place in a continuum </a:t>
            </a:r>
            <a:r>
              <a:rPr lang="es-ES" sz="2400" dirty="0" err="1" smtClean="0"/>
              <a:t>within</a:t>
            </a:r>
            <a:r>
              <a:rPr lang="es-ES" sz="2400" dirty="0" smtClean="0"/>
              <a:t> a </a:t>
            </a:r>
            <a:r>
              <a:rPr lang="es-ES" sz="2400" dirty="0" err="1" smtClean="0"/>
              <a:t>context</a:t>
            </a:r>
            <a:r>
              <a:rPr lang="es-ES" sz="2400" dirty="0" smtClean="0"/>
              <a:t> of </a:t>
            </a:r>
            <a:r>
              <a:rPr lang="es-ES" sz="2400" dirty="0" err="1" smtClean="0"/>
              <a:t>imperfect</a:t>
            </a:r>
            <a:r>
              <a:rPr lang="es-ES" sz="2400" dirty="0" smtClean="0"/>
              <a:t> </a:t>
            </a:r>
            <a:r>
              <a:rPr lang="es-ES" sz="2400" dirty="0" err="1" smtClean="0"/>
              <a:t>information</a:t>
            </a:r>
            <a:r>
              <a:rPr lang="es-ES" sz="2400" dirty="0" smtClean="0"/>
              <a:t>.</a:t>
            </a:r>
          </a:p>
          <a:p>
            <a:pPr marL="342900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" sz="2400" dirty="0" err="1" smtClean="0"/>
              <a:t>Liquidity</a:t>
            </a:r>
            <a:r>
              <a:rPr lang="es-ES" sz="2400" dirty="0" smtClean="0"/>
              <a:t> and </a:t>
            </a:r>
            <a:r>
              <a:rPr lang="es-ES" sz="2400" dirty="0" err="1" smtClean="0"/>
              <a:t>Solvency</a:t>
            </a:r>
            <a:r>
              <a:rPr lang="es-ES" sz="2400" dirty="0" smtClean="0"/>
              <a:t>. </a:t>
            </a:r>
            <a:r>
              <a:rPr lang="es-ES" sz="2400" dirty="0" err="1" smtClean="0"/>
              <a:t>Being</a:t>
            </a:r>
            <a:r>
              <a:rPr lang="es-ES" sz="2400" dirty="0" smtClean="0"/>
              <a:t> </a:t>
            </a:r>
            <a:r>
              <a:rPr lang="es-ES" sz="2400" dirty="0" err="1" smtClean="0"/>
              <a:t>prudent</a:t>
            </a:r>
            <a:r>
              <a:rPr lang="es-ES" sz="2400" dirty="0" smtClean="0"/>
              <a:t> </a:t>
            </a:r>
            <a:r>
              <a:rPr lang="es-ES" sz="2400" dirty="0" err="1" smtClean="0"/>
              <a:t>means</a:t>
            </a:r>
            <a:r>
              <a:rPr lang="es-ES" sz="2400" dirty="0" smtClean="0"/>
              <a:t> </a:t>
            </a:r>
            <a:r>
              <a:rPr lang="es-ES" sz="2400" dirty="0" err="1" smtClean="0"/>
              <a:t>understanding</a:t>
            </a:r>
            <a:r>
              <a:rPr lang="es-ES" sz="2400" dirty="0" smtClean="0"/>
              <a:t>:</a:t>
            </a: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" sz="2400" dirty="0" smtClean="0"/>
              <a:t>a)</a:t>
            </a:r>
            <a:r>
              <a:rPr lang="en-US" sz="2400" dirty="0" smtClean="0"/>
              <a:t> Liquidity shortages rarely walk alone,</a:t>
            </a: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400" dirty="0" smtClean="0"/>
              <a:t> b)</a:t>
            </a:r>
            <a:r>
              <a:rPr lang="es-ES" sz="2400" dirty="0" smtClean="0"/>
              <a:t> </a:t>
            </a:r>
            <a:r>
              <a:rPr lang="es-ES" sz="2400" dirty="0" err="1" smtClean="0"/>
              <a:t>There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often</a:t>
            </a:r>
            <a:r>
              <a:rPr lang="es-ES" sz="2400" dirty="0" smtClean="0"/>
              <a:t> no </a:t>
            </a:r>
            <a:r>
              <a:rPr lang="es-ES" sz="2400" dirty="0" err="1" smtClean="0"/>
              <a:t>orange</a:t>
            </a:r>
            <a:r>
              <a:rPr lang="es-ES" sz="2400" dirty="0" smtClean="0"/>
              <a:t> light, and</a:t>
            </a: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" sz="2400" dirty="0" smtClean="0"/>
              <a:t> c) </a:t>
            </a:r>
            <a:r>
              <a:rPr lang="es-ES" sz="2400" dirty="0" err="1" smtClean="0"/>
              <a:t>Costs</a:t>
            </a:r>
            <a:r>
              <a:rPr lang="es-ES" sz="2400" dirty="0" smtClean="0"/>
              <a:t> of </a:t>
            </a:r>
            <a:r>
              <a:rPr lang="es-ES" sz="2400" dirty="0" err="1" smtClean="0"/>
              <a:t>denial</a:t>
            </a:r>
            <a:r>
              <a:rPr lang="es-ES" sz="2400" dirty="0" smtClean="0"/>
              <a:t> </a:t>
            </a:r>
            <a:r>
              <a:rPr lang="es-ES" sz="2400" dirty="0" err="1" smtClean="0"/>
              <a:t>increase</a:t>
            </a:r>
            <a:r>
              <a:rPr lang="es-ES" sz="2400" dirty="0" smtClean="0"/>
              <a:t> in non linear </a:t>
            </a:r>
            <a:r>
              <a:rPr lang="es-ES" sz="2400" dirty="0" err="1" smtClean="0"/>
              <a:t>terms</a:t>
            </a:r>
            <a:r>
              <a:rPr lang="es-ES" sz="2400" dirty="0" smtClean="0"/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399CD"/>
              </a:buClr>
              <a:buSzTx/>
              <a:buFont typeface="Wingdings" pitchFamily="2" charset="2"/>
              <a:buNone/>
              <a:tabLst/>
              <a:defRPr/>
            </a:pPr>
            <a:endParaRPr kumimoji="0" lang="es-CO" sz="3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Prior </a:t>
            </a: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Conditions</a:t>
            </a:r>
            <a:r>
              <a:rPr kumimoji="0" lang="es-CO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CO" sz="3200" b="1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</a:t>
            </a:r>
            <a:r>
              <a:rPr kumimoji="0" lang="es-CO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s-CO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intervention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399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219200"/>
            <a:ext cx="708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indent="-342900" algn="just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_tradnl" sz="2400" b="1" dirty="0" smtClean="0"/>
              <a:t>General</a:t>
            </a:r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2400" dirty="0" err="1" smtClean="0"/>
              <a:t>Comprehensive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forensics</a:t>
            </a:r>
            <a:r>
              <a:rPr lang="es-ES_tradnl" sz="2400" dirty="0" smtClean="0"/>
              <a:t>: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diagnosis </a:t>
            </a:r>
            <a:r>
              <a:rPr lang="es-ES_tradnl" sz="2400" dirty="0" err="1" smtClean="0"/>
              <a:t>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available</a:t>
            </a:r>
            <a:r>
              <a:rPr lang="es-ES_tradnl" sz="2400" dirty="0" smtClean="0"/>
              <a:t> and un-</a:t>
            </a:r>
            <a:r>
              <a:rPr lang="es-ES_tradnl" sz="2400" dirty="0" err="1" smtClean="0"/>
              <a:t>equivocally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requires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action</a:t>
            </a:r>
            <a:r>
              <a:rPr lang="es-ES_tradnl" sz="2400" dirty="0" smtClean="0"/>
              <a:t>. </a:t>
            </a:r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2400" dirty="0" smtClean="0"/>
              <a:t>Full </a:t>
            </a:r>
            <a:r>
              <a:rPr lang="es-ES_tradnl" sz="2400" dirty="0" err="1" smtClean="0"/>
              <a:t>commitment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authorities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involved</a:t>
            </a:r>
            <a:endParaRPr lang="es-ES_tradnl" sz="2400" dirty="0" smtClean="0"/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2400" dirty="0" smtClean="0"/>
              <a:t>Clear </a:t>
            </a:r>
            <a:r>
              <a:rPr lang="es-ES_tradnl" sz="2400" dirty="0" err="1" smtClean="0"/>
              <a:t>financial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stability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objectives</a:t>
            </a:r>
            <a:r>
              <a:rPr lang="es-ES_tradnl" sz="2400" dirty="0" smtClean="0"/>
              <a:t> </a:t>
            </a:r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endParaRPr lang="es-ES_tradnl" sz="2400" dirty="0" smtClean="0"/>
          </a:p>
          <a:p>
            <a:pPr marL="342900" lvl="0" indent="-342900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" sz="2400" b="1" dirty="0" err="1" smtClean="0"/>
              <a:t>Institutional</a:t>
            </a:r>
            <a:r>
              <a:rPr lang="es-ES" sz="2400" dirty="0" smtClean="0"/>
              <a:t>: </a:t>
            </a:r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_tradnl" sz="2400" dirty="0" smtClean="0"/>
              <a:t>A set of </a:t>
            </a:r>
            <a:r>
              <a:rPr lang="es-ES_tradnl" sz="2400" dirty="0" err="1" smtClean="0"/>
              <a:t>powers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operational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independence</a:t>
            </a:r>
            <a:r>
              <a:rPr lang="es-ES_tradnl" sz="2400" dirty="0" smtClean="0"/>
              <a:t> and </a:t>
            </a:r>
            <a:r>
              <a:rPr lang="es-ES_tradnl" sz="2400" dirty="0" err="1" smtClean="0"/>
              <a:t>resources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authorities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involved</a:t>
            </a:r>
            <a:endParaRPr lang="es-ES_tradnl" sz="2400" dirty="0" smtClean="0"/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400" dirty="0" smtClean="0"/>
              <a:t>Legal protection for good faith supervisors</a:t>
            </a:r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s-ES_tradnl" sz="2400" dirty="0" err="1" smtClean="0"/>
              <a:t>Others</a:t>
            </a:r>
            <a:r>
              <a:rPr lang="es-ES_tradnl" sz="2400" dirty="0" smtClean="0"/>
              <a:t>, a </a:t>
            </a:r>
            <a:r>
              <a:rPr lang="es-ES_tradnl" sz="2400" dirty="0" err="1" smtClean="0"/>
              <a:t>lender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last</a:t>
            </a:r>
            <a:r>
              <a:rPr lang="es-ES_tradnl" sz="2400" dirty="0" smtClean="0"/>
              <a:t> resort, </a:t>
            </a:r>
            <a:r>
              <a:rPr lang="es-ES_tradnl" sz="2400" dirty="0" err="1" smtClean="0"/>
              <a:t>deposit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protection</a:t>
            </a:r>
            <a:r>
              <a:rPr lang="es-ES_tradnl" sz="2400" dirty="0" smtClean="0"/>
              <a:t>,  </a:t>
            </a:r>
            <a:r>
              <a:rPr lang="es-ES_tradnl" sz="2400" dirty="0" err="1" smtClean="0"/>
              <a:t>information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sharing</a:t>
            </a:r>
            <a:r>
              <a:rPr lang="es-ES_tradnl" sz="2400" dirty="0" smtClean="0"/>
              <a:t> rules, </a:t>
            </a:r>
            <a:r>
              <a:rPr lang="es-ES_tradnl" sz="2400" dirty="0" err="1" smtClean="0"/>
              <a:t>an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insolvency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regime</a:t>
            </a:r>
            <a:r>
              <a:rPr lang="es-ES_tradnl" sz="2400" dirty="0" smtClean="0"/>
              <a:t>. </a:t>
            </a:r>
            <a:endParaRPr kumimoji="0" lang="es-ES_tradnl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B3399E03-FD66-416F-9F51-1399142496C1}" type="slidenum">
              <a:rPr lang="en-US" smtClean="0"/>
              <a:pPr>
                <a:defRPr/>
              </a:pPr>
              <a:t>6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B3399E03-FD66-416F-9F51-1399142496C1}" type="slidenum">
              <a:rPr lang="en-US" smtClean="0"/>
              <a:pPr>
                <a:defRPr/>
              </a:pPr>
              <a:t>7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Principles</a:t>
            </a:r>
            <a:r>
              <a:rPr kumimoji="0" lang="es-CO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</a:t>
            </a:r>
            <a:r>
              <a:rPr kumimoji="0" lang="es-CO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</a:t>
            </a: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principled</a:t>
            </a:r>
            <a:r>
              <a:rPr kumimoji="0" lang="es-CO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CO" sz="3200" b="1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intervention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399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7086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</a:pPr>
            <a:r>
              <a:rPr lang="es-ES_tradnl" sz="2800" b="1" dirty="0" smtClean="0"/>
              <a:t>General </a:t>
            </a:r>
            <a:r>
              <a:rPr lang="es-ES_tradnl" sz="2800" b="1" dirty="0" err="1" smtClean="0"/>
              <a:t>principles</a:t>
            </a:r>
            <a:endParaRPr lang="es-ES_tradnl" sz="2800" b="1" dirty="0" smtClean="0"/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2800" dirty="0" err="1" smtClean="0"/>
              <a:t>Fair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burden-sharing</a:t>
            </a:r>
            <a:r>
              <a:rPr lang="es-ES_tradnl" sz="2800" dirty="0" smtClean="0"/>
              <a:t>; moral-</a:t>
            </a:r>
            <a:r>
              <a:rPr lang="es-ES_tradnl" sz="2800" dirty="0" err="1" smtClean="0"/>
              <a:t>hazard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minimizing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impact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tax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payers</a:t>
            </a:r>
            <a:r>
              <a:rPr lang="es-ES_tradnl" sz="2800" dirty="0" smtClean="0"/>
              <a:t> </a:t>
            </a: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2800" dirty="0" err="1" smtClean="0"/>
              <a:t>Cost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efficiency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solution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adopted</a:t>
            </a:r>
            <a:endParaRPr lang="es-ES_tradnl" sz="2800" dirty="0" smtClean="0"/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2800" dirty="0" err="1" smtClean="0"/>
              <a:t>Decisivenness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consistency</a:t>
            </a:r>
            <a:endParaRPr lang="es-ES_tradnl" sz="2800" dirty="0" smtClean="0"/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</a:pPr>
            <a:endParaRPr lang="es-ES_tradnl" sz="2800" dirty="0" smtClean="0"/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</a:pPr>
            <a:r>
              <a:rPr lang="es-ES_tradnl" sz="2800" b="1" dirty="0" err="1" smtClean="0"/>
              <a:t>Operational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guidelines</a:t>
            </a:r>
            <a:endParaRPr lang="es-ES_tradnl" sz="2800" b="1" dirty="0" smtClean="0"/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2800" dirty="0" err="1" smtClean="0"/>
              <a:t>Timelinness</a:t>
            </a:r>
            <a:endParaRPr lang="es-ES_tradnl" sz="2800" dirty="0" smtClean="0"/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2800" dirty="0" err="1" smtClean="0"/>
              <a:t>Proportionality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means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always</a:t>
            </a:r>
            <a:r>
              <a:rPr lang="es-ES_tradnl" sz="2800" dirty="0" smtClean="0"/>
              <a:t>?</a:t>
            </a:r>
          </a:p>
          <a:p>
            <a:pPr marL="800100" lvl="1" indent="-342900" algn="just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2800" dirty="0" err="1" smtClean="0"/>
              <a:t>Flexibility</a:t>
            </a:r>
            <a:r>
              <a:rPr lang="es-ES_tradnl" sz="2800" dirty="0" smtClean="0"/>
              <a:t> vs rules</a:t>
            </a: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  <a:buFont typeface="Arial" pitchFamily="34" charset="0"/>
              <a:buChar char="•"/>
            </a:pPr>
            <a:r>
              <a:rPr lang="es-ES_tradnl" sz="2800" dirty="0" err="1" smtClean="0"/>
              <a:t>Transparency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accountability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how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much</a:t>
            </a:r>
            <a:r>
              <a:rPr lang="es-ES_tradnl" sz="2800" dirty="0" smtClean="0"/>
              <a:t>?</a:t>
            </a: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lang="en-US" sz="2800" dirty="0" smtClean="0"/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399CD"/>
              </a:buClr>
              <a:buSzTx/>
              <a:buFont typeface="Wingdings" pitchFamily="2" charset="2"/>
              <a:buNone/>
              <a:tabLst/>
              <a:defRPr/>
            </a:pPr>
            <a:endParaRPr kumimoji="0" lang="es-CO" sz="3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B3399E03-FD66-416F-9F51-1399142496C1}" type="slidenum">
              <a:rPr lang="en-US" smtClean="0"/>
              <a:pPr>
                <a:defRPr/>
              </a:pPr>
              <a:t>8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s-CO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tool</a:t>
            </a:r>
            <a:r>
              <a:rPr kumimoji="0" lang="es-CO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box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399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371600"/>
            <a:ext cx="7086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400" b="1" dirty="0" smtClean="0"/>
              <a:t>Individual institution (and system wide)</a:t>
            </a:r>
          </a:p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400" dirty="0" smtClean="0"/>
              <a:t>Financial support according to the level and nature of distress (liquidity, emergency liquidity, capital injection, guarantees, asset purchases and/or assumption transactions)</a:t>
            </a:r>
          </a:p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400" dirty="0" smtClean="0"/>
              <a:t>Conditionality: restructuring</a:t>
            </a:r>
          </a:p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400" dirty="0" smtClean="0"/>
              <a:t>Resolution Options: private sector merger or sale, takeover by the authorities, bailout, receivership.</a:t>
            </a:r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399CD"/>
              </a:buClr>
              <a:buSzTx/>
              <a:buFont typeface="Wingdings" pitchFamily="2" charset="2"/>
              <a:buNone/>
              <a:tabLst/>
              <a:defRPr/>
            </a:pPr>
            <a:endParaRPr kumimoji="0" lang="es-CO" sz="3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B3399E03-FD66-416F-9F51-1399142496C1}" type="slidenum">
              <a:rPr lang="en-US" smtClean="0"/>
              <a:pPr>
                <a:defRPr/>
              </a:pPr>
              <a:t>9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s-CO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CO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tool</a:t>
            </a:r>
            <a:r>
              <a:rPr kumimoji="0" lang="es-CO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box II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399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990600"/>
            <a:ext cx="708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400" b="1" dirty="0" smtClean="0"/>
              <a:t>Individual institution (and system wide)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</a:pPr>
            <a:endParaRPr lang="en-US" sz="2400" b="1" dirty="0" smtClean="0"/>
          </a:p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400" b="1" dirty="0" smtClean="0"/>
              <a:t>Some crucial determining factors</a:t>
            </a:r>
            <a:r>
              <a:rPr lang="en-US" sz="2400" dirty="0" smtClean="0"/>
              <a:t>: risk to system stability, availability of resources, market interest,  independence of the authorities.</a:t>
            </a:r>
          </a:p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</a:pPr>
            <a:endParaRPr lang="en-US" sz="2400" dirty="0" smtClean="0"/>
          </a:p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  <a:buFont typeface="Wingdings" pitchFamily="2" charset="2"/>
              <a:buChar char="§"/>
            </a:pPr>
            <a:r>
              <a:rPr lang="en-US" sz="2400" b="1" dirty="0" smtClean="0"/>
              <a:t>Some more:</a:t>
            </a:r>
            <a:r>
              <a:rPr lang="en-US" sz="2400" dirty="0" smtClean="0"/>
              <a:t> fiscal and monetary impact, competition policy, legacy issues, international coordination.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0399CD"/>
              </a:buClr>
            </a:pPr>
            <a:endParaRPr lang="en-US" sz="2400" dirty="0" smtClean="0"/>
          </a:p>
          <a:p>
            <a:pPr marL="800100" lvl="1" indent="-342900">
              <a:spcBef>
                <a:spcPct val="20000"/>
              </a:spcBef>
              <a:buClr>
                <a:srgbClr val="0399CD"/>
              </a:buClr>
            </a:pPr>
            <a:endParaRPr kumimoji="0" lang="es-CO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399CD"/>
              </a:buClr>
              <a:buSzTx/>
              <a:buFont typeface="Wingdings" pitchFamily="2" charset="2"/>
              <a:buNone/>
              <a:tabLst/>
              <a:defRPr/>
            </a:pPr>
            <a:endParaRPr kumimoji="0" lang="es-CO" sz="3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en-2">
  <a:themeElements>
    <a:clrScheme name="template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template_en-2</Template>
  <TotalTime>383</TotalTime>
  <Words>751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template_en-2</vt:lpstr>
      <vt:lpstr>     Dealing with distressed  financial institutions   Ramon Guzman Capital Markets and Financial Institutions Division (CMF)      </vt:lpstr>
      <vt:lpstr>Overview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Luis Daniel Martinez</dc:creator>
  <cp:lastModifiedBy>bbf4</cp:lastModifiedBy>
  <cp:revision>47</cp:revision>
  <dcterms:created xsi:type="dcterms:W3CDTF">2010-09-29T21:19:39Z</dcterms:created>
  <dcterms:modified xsi:type="dcterms:W3CDTF">2011-06-30T19:46:45Z</dcterms:modified>
</cp:coreProperties>
</file>